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88" r:id="rId3"/>
    <p:sldId id="291" r:id="rId4"/>
    <p:sldId id="303" r:id="rId5"/>
    <p:sldId id="296" r:id="rId6"/>
    <p:sldId id="316" r:id="rId7"/>
    <p:sldId id="313" r:id="rId8"/>
    <p:sldId id="309" r:id="rId9"/>
    <p:sldId id="304" r:id="rId10"/>
    <p:sldId id="310" r:id="rId11"/>
    <p:sldId id="311" r:id="rId12"/>
    <p:sldId id="312" r:id="rId13"/>
    <p:sldId id="305" r:id="rId14"/>
    <p:sldId id="307" r:id="rId15"/>
    <p:sldId id="314" r:id="rId16"/>
    <p:sldId id="308" r:id="rId17"/>
    <p:sldId id="306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74826" autoAdjust="0"/>
  </p:normalViewPr>
  <p:slideViewPr>
    <p:cSldViewPr snapToGrid="0">
      <p:cViewPr varScale="1">
        <p:scale>
          <a:sx n="72" d="100"/>
          <a:sy n="72" d="100"/>
        </p:scale>
        <p:origin x="1280" y="192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AC560-E04A-2E43-AEA6-761F50CE9BBA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F70CD-6B13-084F-844F-4658E46F8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F70CD-6B13-084F-844F-4658E46F8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8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F70CD-6B13-084F-844F-4658E46F89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F70CD-6B13-084F-844F-4658E46F8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4" descr="http://criticaldata.mit.edu/wp-content/uploads/2015/07/criticaldata_grey.png">
            <a:extLst>
              <a:ext uri="{FF2B5EF4-FFF2-40B4-BE49-F238E27FC236}">
                <a16:creationId xmlns:a16="http://schemas.microsoft.com/office/drawing/2014/main" xmlns="" id="{235587CA-4DF5-4012-A8CE-2B50A815C9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6216029"/>
            <a:ext cx="2170825" cy="50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529" y="5846181"/>
            <a:ext cx="6694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1524000" y="111283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Predicting Mortality in the CRRT Population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38631"/>
            <a:ext cx="9144000" cy="1655762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Christopher V. Cosgriff, David </a:t>
            </a:r>
            <a:r>
              <a:rPr lang="en-US" dirty="0" err="1"/>
              <a:t>Sasson</a:t>
            </a:r>
            <a:r>
              <a:rPr lang="en-US" dirty="0"/>
              <a:t>, Colby Wilkinson, </a:t>
            </a:r>
            <a:r>
              <a:rPr lang="en-US" dirty="0" err="1"/>
              <a:t>Kanhua</a:t>
            </a:r>
            <a:r>
              <a:rPr lang="en-US" dirty="0"/>
              <a:t> Yin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7C4FF4-697F-457B-A97C-A4AD63D9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459" y="4801215"/>
            <a:ext cx="669471" cy="781050"/>
          </a:xfrm>
          <a:prstGeom prst="rect">
            <a:avLst/>
          </a:prstGeom>
        </p:spPr>
      </p:pic>
      <p:pic>
        <p:nvPicPr>
          <p:cNvPr id="6" name="Picture 2" descr="New York University School of Medicine Shield.png">
            <a:extLst>
              <a:ext uri="{FF2B5EF4-FFF2-40B4-BE49-F238E27FC236}">
                <a16:creationId xmlns:a16="http://schemas.microsoft.com/office/drawing/2014/main" xmlns="" id="{52A5BD6F-AB0C-40A9-9D8F-F541D4E0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29" y="4801215"/>
            <a:ext cx="771817" cy="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riticaldata.mit.edu/wp-content/uploads/2015/07/criticaldata_grey.png">
            <a:extLst>
              <a:ext uri="{FF2B5EF4-FFF2-40B4-BE49-F238E27FC236}">
                <a16:creationId xmlns:a16="http://schemas.microsoft.com/office/drawing/2014/main" xmlns="" id="{4C74F140-46F2-44CB-98EF-057CD9CF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86" y="5582265"/>
            <a:ext cx="2170825" cy="50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E9665-DB96-D348-8BAB-FB247D19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26A0AF-33B9-9940-B3D7-10513203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380672"/>
            <a:ext cx="6807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2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42B907-31F3-9E4E-A080-4A770E11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E8A8AE-7CD7-4D44-AFAE-6826A7AE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24" y="2670628"/>
            <a:ext cx="9093352" cy="11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4A46D3-25A7-1D43-BA3B-3BA60233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6EDFC9-D16D-6C46-8DCB-CC9EC24C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9" y="1252479"/>
            <a:ext cx="6554461" cy="54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5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C9F04B-CF42-FD4E-931D-0E56B952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 &amp;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3F3275-EB8D-CC43-8433-E67BCD59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Dataset was split into training and validation sets</a:t>
            </a:r>
          </a:p>
          <a:p>
            <a:pPr fontAlgn="base"/>
            <a:r>
              <a:rPr lang="en-US" dirty="0"/>
              <a:t>Trained a general recurrent unit (GRU) and recurrent neural network (RNN)</a:t>
            </a:r>
          </a:p>
          <a:p>
            <a:pPr fontAlgn="base"/>
            <a:r>
              <a:rPr lang="en-US" dirty="0"/>
              <a:t>Experimented with dropout</a:t>
            </a:r>
          </a:p>
          <a:p>
            <a:pPr lvl="1" fontAlgn="base"/>
            <a:r>
              <a:rPr lang="en-US" dirty="0"/>
              <a:t>Both set to 10%</a:t>
            </a:r>
          </a:p>
          <a:p>
            <a:pPr fontAlgn="base"/>
            <a:r>
              <a:rPr lang="en-US" dirty="0"/>
              <a:t>Two data types</a:t>
            </a:r>
          </a:p>
          <a:p>
            <a:pPr lvl="1" fontAlgn="base"/>
            <a:r>
              <a:rPr lang="en-US" dirty="0"/>
              <a:t>Static: from beginning of stay in ICU</a:t>
            </a:r>
          </a:p>
          <a:p>
            <a:pPr lvl="1" fontAlgn="base"/>
            <a:r>
              <a:rPr lang="en-US" dirty="0"/>
              <a:t>Sequential: from last day in ICU</a:t>
            </a:r>
          </a:p>
          <a:p>
            <a:pPr fontAlgn="base"/>
            <a:r>
              <a:rPr lang="en-US" dirty="0"/>
              <a:t>Time-series data was input to the GRU</a:t>
            </a:r>
          </a:p>
          <a:p>
            <a:pPr lvl="1" fontAlgn="base"/>
            <a:r>
              <a:rPr lang="en-US" dirty="0"/>
              <a:t>Local loss function - trained smoothly instead of relying on total loss of full model</a:t>
            </a:r>
          </a:p>
          <a:p>
            <a:pPr lvl="1" fontAlgn="base"/>
            <a:r>
              <a:rPr lang="en-US" dirty="0"/>
              <a:t>automated feature extraction </a:t>
            </a:r>
          </a:p>
          <a:p>
            <a:pPr fontAlgn="base"/>
            <a:r>
              <a:rPr lang="en-US" dirty="0"/>
              <a:t>Both data were merged and fed into a densely connected feedforward network. </a:t>
            </a:r>
          </a:p>
          <a:p>
            <a:pPr fontAlgn="base"/>
            <a:r>
              <a:rPr lang="en-US" dirty="0"/>
              <a:t>Optimizer: </a:t>
            </a:r>
            <a:r>
              <a:rPr lang="en-US" dirty="0" err="1"/>
              <a:t>rmsprop</a:t>
            </a:r>
            <a:r>
              <a:rPr lang="en-US" dirty="0"/>
              <a:t>, LR: 0.00001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5676F78D-AC37-BF46-88CA-3FDE95F78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68115" y="177058"/>
            <a:ext cx="4571314" cy="61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C58D7A-E4F2-DC4C-A44B-F110BA62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57144" y="0"/>
            <a:ext cx="448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7">
            <a:extLst>
              <a:ext uri="{FF2B5EF4-FFF2-40B4-BE49-F238E27FC236}">
                <a16:creationId xmlns:a16="http://schemas.microsoft.com/office/drawing/2014/main" xmlns="" id="{269D45BF-06BC-EA45-8344-83F2DEE10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499" y="125711"/>
            <a:ext cx="73518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Model Results</a:t>
            </a:r>
            <a:endParaRPr dirty="0"/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xmlns="" id="{C8FCB643-5992-E544-88C8-B597E6064A55}"/>
              </a:ext>
            </a:extLst>
          </p:cNvPr>
          <p:cNvSpPr txBox="1"/>
          <p:nvPr/>
        </p:nvSpPr>
        <p:spPr>
          <a:xfrm>
            <a:off x="239126" y="859407"/>
            <a:ext cx="4565101" cy="46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AUC: 0.85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E17682-DB1D-134B-ACA3-0A5CB5C7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26" y="316551"/>
            <a:ext cx="4111831" cy="5539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356E92-9966-7E45-B1A6-B2BDF114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8" y="1611086"/>
            <a:ext cx="6000190" cy="48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1742C2-4F35-CD42-8B39-DFFD6E82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AAF791-893D-B849-AEA2-4CE60776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22" y="149679"/>
            <a:ext cx="4432300" cy="6210300"/>
          </a:xfrm>
          <a:prstGeom prst="rect">
            <a:avLst/>
          </a:prstGeom>
        </p:spPr>
      </p:pic>
      <p:sp>
        <p:nvSpPr>
          <p:cNvPr id="5" name="Shape 101">
            <a:extLst>
              <a:ext uri="{FF2B5EF4-FFF2-40B4-BE49-F238E27FC236}">
                <a16:creationId xmlns:a16="http://schemas.microsoft.com/office/drawing/2014/main" xmlns="" id="{0CB4A930-EEC7-BA43-8FB3-D299D3575DB6}"/>
              </a:ext>
            </a:extLst>
          </p:cNvPr>
          <p:cNvSpPr txBox="1"/>
          <p:nvPr/>
        </p:nvSpPr>
        <p:spPr>
          <a:xfrm>
            <a:off x="224612" y="1444740"/>
            <a:ext cx="4565101" cy="46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AUC: 0.86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0EF095-EB50-7D47-B05D-9B0787CC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2" y="2000590"/>
            <a:ext cx="5061858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0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907EF1-6B76-EE45-8A44-C1AD6039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9833C8-940F-DF42-8C8A-AB710EA03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successful built classifiers with good discriminatory capability</a:t>
            </a:r>
          </a:p>
          <a:p>
            <a:r>
              <a:rPr lang="en-US" dirty="0"/>
              <a:t>We were limited by time and would like to train these models with more complex architecture</a:t>
            </a:r>
          </a:p>
          <a:p>
            <a:r>
              <a:rPr lang="en-US" dirty="0"/>
              <a:t>Plan to carry project forward and explore other data sources</a:t>
            </a:r>
          </a:p>
        </p:txBody>
      </p:sp>
    </p:spTree>
    <p:extLst>
      <p:ext uri="{BB962C8B-B14F-4D97-AF65-F5344CB8AC3E}">
        <p14:creationId xmlns:p14="http://schemas.microsoft.com/office/powerpoint/2010/main" val="2245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8A2539-BA52-447E-BEC9-010921E2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21296B-0F1B-440E-A903-7AF40FC07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Continuous renal replacement therapy (CRRT), including hemofiltration, hemodialysis, and hemodiafiltration, is a renal replacement strategy that commonly required in ICU patients with acute kidney injury (AKI)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Both AKI and CRRT are associated with high in-hospital mortality range from 40 to 60% 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Known risk factors of mortality includes older age, male sex, sepsis, respiratory or liver failure, low platelet level,  and overall severity of the disease (APACHE score)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It is important to have an approach to accurately predict the short-term mortality of CRRT for ICU patients through common lab or clinical examination results </a:t>
            </a:r>
          </a:p>
        </p:txBody>
      </p:sp>
    </p:spTree>
    <p:extLst>
      <p:ext uri="{BB962C8B-B14F-4D97-AF65-F5344CB8AC3E}">
        <p14:creationId xmlns:p14="http://schemas.microsoft.com/office/powerpoint/2010/main" val="172901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67">
            <a:extLst>
              <a:ext uri="{FF2B5EF4-FFF2-40B4-BE49-F238E27FC236}">
                <a16:creationId xmlns:a16="http://schemas.microsoft.com/office/drawing/2014/main" xmlns="" id="{DD514008-89B9-B14C-8F55-F438996525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8336" y="1166940"/>
            <a:ext cx="7195950" cy="4188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964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8">
            <a:extLst>
              <a:ext uri="{FF2B5EF4-FFF2-40B4-BE49-F238E27FC236}">
                <a16:creationId xmlns:a16="http://schemas.microsoft.com/office/drawing/2014/main" xmlns="" id="{71665C29-76A1-F845-AD93-222D210AC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22832" t="-3787" r="16732" b="-2312"/>
          <a:stretch/>
        </p:blipFill>
        <p:spPr>
          <a:xfrm>
            <a:off x="188685" y="711199"/>
            <a:ext cx="8926285" cy="52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1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3C80D0-E815-49B1-9F41-209D44B6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Medical Information Mart for Intensive Care (MIMIC-III)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16877E-D885-4784-AE93-5F530F48D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MIMIC-III is an ICU database with ~50,000 ICU stays from BIDMC</a:t>
            </a:r>
          </a:p>
          <a:p>
            <a:r>
              <a:rPr lang="en-US" dirty="0"/>
              <a:t>Open access data base created by the MIT Laboratory for Computational Physiology</a:t>
            </a:r>
          </a:p>
          <a:p>
            <a:r>
              <a:rPr lang="en-US" dirty="0"/>
              <a:t>Deidentified data that can be used for descriptive, predictive, and causal inference studies</a:t>
            </a:r>
          </a:p>
          <a:p>
            <a:r>
              <a:rPr lang="en-US" dirty="0"/>
              <a:t>Generates ~3 papers/month</a:t>
            </a:r>
          </a:p>
        </p:txBody>
      </p:sp>
    </p:spTree>
    <p:extLst>
      <p:ext uri="{BB962C8B-B14F-4D97-AF65-F5344CB8AC3E}">
        <p14:creationId xmlns:p14="http://schemas.microsoft.com/office/powerpoint/2010/main" val="393209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B5173A-35E0-1045-B86D-F9205A99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5B3989-341E-F240-BBC1-130B1835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Exclude patients &lt;16 years of age</a:t>
            </a:r>
          </a:p>
          <a:p>
            <a:r>
              <a:rPr lang="en-US" dirty="0"/>
              <a:t>1,301 ICU stays</a:t>
            </a:r>
          </a:p>
          <a:p>
            <a:r>
              <a:rPr lang="en-US" dirty="0"/>
              <a:t>Test set was 20% of data</a:t>
            </a:r>
          </a:p>
          <a:p>
            <a:r>
              <a:rPr lang="en-US" dirty="0"/>
              <a:t>Remaining 80% further split into train/validation 90%/10%</a:t>
            </a:r>
          </a:p>
        </p:txBody>
      </p:sp>
    </p:spTree>
    <p:extLst>
      <p:ext uri="{BB962C8B-B14F-4D97-AF65-F5344CB8AC3E}">
        <p14:creationId xmlns:p14="http://schemas.microsoft.com/office/powerpoint/2010/main" val="57603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FE7128-46B4-E044-95D7-673023C9A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FEFBCD-C58B-A148-B57E-FAD4F33C6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Static: Direct pull from materialized views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r>
              <a:rPr lang="en-US" dirty="0"/>
              <a:t>Baseline illness severity on day 1 (OASIS score)</a:t>
            </a:r>
          </a:p>
          <a:p>
            <a:pPr lvl="1"/>
            <a:r>
              <a:rPr lang="en-US" dirty="0"/>
              <a:t>Baseline comorbidity (</a:t>
            </a:r>
            <a:r>
              <a:rPr lang="en-US" dirty="0" err="1"/>
              <a:t>Elixhauser</a:t>
            </a:r>
            <a:r>
              <a:rPr lang="en-US" dirty="0"/>
              <a:t> score)</a:t>
            </a:r>
          </a:p>
          <a:p>
            <a:pPr lvl="1"/>
            <a:r>
              <a:rPr lang="en-US" dirty="0"/>
              <a:t>Vasopressors given?</a:t>
            </a:r>
          </a:p>
          <a:p>
            <a:pPr lvl="1"/>
            <a:r>
              <a:rPr lang="en-US" dirty="0"/>
              <a:t>Ventilation given?</a:t>
            </a:r>
          </a:p>
          <a:p>
            <a:r>
              <a:rPr lang="en-US" dirty="0"/>
              <a:t>Sequence: Custom built pipeline</a:t>
            </a:r>
          </a:p>
          <a:p>
            <a:pPr lvl="1"/>
            <a:r>
              <a:rPr lang="en-US" dirty="0"/>
              <a:t>Vitals: HR, RR, SBP, DBP, MAP, SpO2</a:t>
            </a:r>
          </a:p>
          <a:p>
            <a:pPr lvl="1"/>
            <a:r>
              <a:rPr lang="en-US" dirty="0"/>
              <a:t>Labs: CBC, comprehensive metabolic</a:t>
            </a:r>
          </a:p>
          <a:p>
            <a:pPr lvl="1"/>
            <a:r>
              <a:rPr lang="en-US" dirty="0"/>
              <a:t>Resampled to 1 hour for previous 24 hours</a:t>
            </a:r>
          </a:p>
        </p:txBody>
      </p:sp>
    </p:spTree>
    <p:extLst>
      <p:ext uri="{BB962C8B-B14F-4D97-AF65-F5344CB8AC3E}">
        <p14:creationId xmlns:p14="http://schemas.microsoft.com/office/powerpoint/2010/main" val="15691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FA30B-67AA-6D42-9A39-5FEA58CA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 for Static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FE90EB-C320-434D-A165-CC83EC82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1982980"/>
            <a:ext cx="9144000" cy="251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85DF0B-FF6E-4D45-B92D-25107012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66C13E-7306-014C-A65E-34337FCB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22" y="1360758"/>
            <a:ext cx="4976556" cy="54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5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433</Words>
  <Application>Microsoft Macintosh PowerPoint</Application>
  <PresentationFormat>Widescreen</PresentationFormat>
  <Paragraphs>57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Predicting Mortality in the CRRT Population</vt:lpstr>
      <vt:lpstr>Background: CRRT</vt:lpstr>
      <vt:lpstr>PowerPoint Presentation</vt:lpstr>
      <vt:lpstr>PowerPoint Presentation</vt:lpstr>
      <vt:lpstr>Medical Information Mart for Intensive Care (MIMIC-III)</vt:lpstr>
      <vt:lpstr>Cohort</vt:lpstr>
      <vt:lpstr>Feature Extraction</vt:lpstr>
      <vt:lpstr>Descriptive Statistics for Static Features</vt:lpstr>
      <vt:lpstr>Feature Extraction</vt:lpstr>
      <vt:lpstr>Feature Extraction</vt:lpstr>
      <vt:lpstr>Feature Extraction</vt:lpstr>
      <vt:lpstr>Features</vt:lpstr>
      <vt:lpstr>Model Architecture &amp; Optimization</vt:lpstr>
      <vt:lpstr>PowerPoint Presentation</vt:lpstr>
      <vt:lpstr>PowerPoint Presentation</vt:lpstr>
      <vt:lpstr>Base Model Results</vt:lpstr>
      <vt:lpstr>Dropout Model</vt:lpstr>
      <vt:lpstr>Conclusion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Recombinant HIV Envelope Proteins (RHEP) Vaccine  Clinical Trial</dc:title>
  <dc:creator>Christopher Cosgriff</dc:creator>
  <cp:lastModifiedBy>David Sasson</cp:lastModifiedBy>
  <cp:revision>156</cp:revision>
  <dcterms:modified xsi:type="dcterms:W3CDTF">2018-05-14T13:13:59Z</dcterms:modified>
</cp:coreProperties>
</file>